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ther Garcia Garcia-esquinas" initials="EGG" lastIdx="3" clrIdx="0">
    <p:extLst>
      <p:ext uri="{19B8F6BF-5375-455C-9EA6-DF929625EA0E}">
        <p15:presenceInfo xmlns:p15="http://schemas.microsoft.com/office/powerpoint/2012/main" userId="Esther Garcia Garcia-esquinas" providerId="None"/>
      </p:ext>
    </p:extLst>
  </p:cmAuthor>
  <p:cmAuthor id="2" name="Borja" initials="B" lastIdx="1" clrIdx="1">
    <p:extLst>
      <p:ext uri="{19B8F6BF-5375-455C-9EA6-DF929625EA0E}">
        <p15:presenceInfo xmlns:p15="http://schemas.microsoft.com/office/powerpoint/2012/main" userId="Borja" providerId="None"/>
      </p:ext>
    </p:extLst>
  </p:cmAuthor>
  <p:cmAuthor id="3" name="Borja Fernandez" initials="BF" lastIdx="1" clrIdx="2">
    <p:extLst>
      <p:ext uri="{19B8F6BF-5375-455C-9EA6-DF929625EA0E}">
        <p15:presenceInfo xmlns:p15="http://schemas.microsoft.com/office/powerpoint/2012/main" userId="Borja Fernandez" providerId="None"/>
      </p:ext>
    </p:extLst>
  </p:cmAuthor>
  <p:cmAuthor id="4" name="nufernan" initials="nfh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57" autoAdjust="0"/>
    <p:restoredTop sz="94660"/>
  </p:normalViewPr>
  <p:slideViewPr>
    <p:cSldViewPr snapToGrid="0">
      <p:cViewPr varScale="1">
        <p:scale>
          <a:sx n="72" d="100"/>
          <a:sy n="72" d="100"/>
        </p:scale>
        <p:origin x="88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6A9DD-D6ED-4C3D-908A-B414AB499E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E62A4E-C0B4-47DD-87DB-CDC52F42E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13595F-31CD-4C1A-9D65-15A19ACC6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0D63-4D5F-4DED-8BAD-47CB4CE26423}" type="datetimeFigureOut">
              <a:rPr lang="es-ES" smtClean="0"/>
              <a:pPr/>
              <a:t>17/05/2021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6727F3-E279-4D2E-8F37-E2D6F5D75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AB5669-76CC-4D70-8263-37DA17907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21B6-162B-4095-A90E-92B929F09CD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306889-4047-45F7-B36B-AB8CFDE4B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3D88BAE-9453-4DF4-86BC-7F39883BF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1AD298-7A34-465C-98C4-E7A90FB80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0D63-4D5F-4DED-8BAD-47CB4CE26423}" type="datetimeFigureOut">
              <a:rPr lang="es-ES" smtClean="0"/>
              <a:pPr/>
              <a:t>17/05/2021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37AA3D-0E44-4BBF-810D-B799605E2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28F646-B5BC-44D2-B758-54F63124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21B6-162B-4095-A90E-92B929F09CD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90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E7E16D-52F4-4EEC-B058-7E66CBA7E5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024AEFA-0394-483E-BAE9-E523D425F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0748FC-D59B-4063-8C9B-6203416B7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0D63-4D5F-4DED-8BAD-47CB4CE26423}" type="datetimeFigureOut">
              <a:rPr lang="es-ES" smtClean="0"/>
              <a:pPr/>
              <a:t>17/05/2021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EC4067-DAE1-4958-828F-C88D5B38A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DD79B2-6C61-48EA-82D5-FD7679A9B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21B6-162B-4095-A90E-92B929F09CD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5729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98E716-B548-4204-B198-3C403941C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Borja M. Fernández-Félix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1495C1-23BA-4F67-A1ED-7C480B0DE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B959-E1D6-49B6-9FC7-0F68A042AF92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E3548EF1-496C-451F-9D42-E9A58FA147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5435" y="92983"/>
            <a:ext cx="1800225" cy="522287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400" b="1"/>
            </a:lvl2pPr>
            <a:lvl3pPr marL="914400" indent="0">
              <a:buNone/>
              <a:defRPr sz="2400" b="1"/>
            </a:lvl3pPr>
            <a:lvl4pPr marL="1371600" indent="0">
              <a:buNone/>
              <a:defRPr sz="2400" b="1"/>
            </a:lvl4pPr>
            <a:lvl5pPr marL="1828800" indent="0">
              <a:buNone/>
              <a:defRPr sz="2400" b="1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38801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396C8F-1F81-4A62-81FF-09BBB67DB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989094-CB7F-45C6-85FB-3739EF98D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813013-6C38-4446-9AB3-E36F8F183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0D63-4D5F-4DED-8BAD-47CB4CE26423}" type="datetimeFigureOut">
              <a:rPr lang="es-ES" smtClean="0"/>
              <a:pPr/>
              <a:t>17/05/2021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C7E2E3-00BC-4373-B5B9-74A350564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1F9D4A-AB74-4512-B46D-98D6E6348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21B6-162B-4095-A90E-92B929F09CD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338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8D2AE-F760-43F0-ACCF-CA8B97AA1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FB2809-8CFC-48C4-AF77-3C43D15AC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A258F7-A01A-4FCC-83BF-951E1E331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0D63-4D5F-4DED-8BAD-47CB4CE26423}" type="datetimeFigureOut">
              <a:rPr lang="es-ES" smtClean="0"/>
              <a:pPr/>
              <a:t>17/05/2021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D71619-0BDF-49CF-BB6F-E2FF10CD1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F1FD43-391D-4237-82B6-DFBDBF509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21B6-162B-4095-A90E-92B929F09CD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911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D9C05E-C8B4-42AE-84C1-02192E128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7CA387-5670-4AF9-AA39-C25F92287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6487EA-4F62-444B-B24B-99BADAD13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599ECB-62BB-4916-83E7-92679BBCA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0D63-4D5F-4DED-8BAD-47CB4CE26423}" type="datetimeFigureOut">
              <a:rPr lang="es-ES" smtClean="0"/>
              <a:pPr/>
              <a:t>17/05/2021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AB44FE-2A0A-47F4-9AA5-E99B91D0B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3C3A1D-B604-4BAB-B4BE-8F9FE56D7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21B6-162B-4095-A90E-92B929F09CD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819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B97F3C-D5E6-4E5A-A5F9-DD163451A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CE7D76-E68C-4B7A-9E0C-F60701449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EA6C48-958C-419C-85CD-F4A209A5F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6D18675-5BF3-42FE-A41C-13B9C423F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B2B8247-DAF5-4C13-8D5C-9250ADE3A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D8D723C-1F8B-4A0D-B23D-180649C82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0D63-4D5F-4DED-8BAD-47CB4CE26423}" type="datetimeFigureOut">
              <a:rPr lang="es-ES" smtClean="0"/>
              <a:pPr/>
              <a:t>17/05/2021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5187959-4CF3-43E3-8954-99534140E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AE7CF4B-EDBC-4F71-9A76-13C2CD2D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21B6-162B-4095-A90E-92B929F09CD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2948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68309A-5914-41B2-8224-FB8CD84B6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C5F6325-D296-4EB9-87AB-D6BE2ECAE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0D63-4D5F-4DED-8BAD-47CB4CE26423}" type="datetimeFigureOut">
              <a:rPr lang="es-ES" smtClean="0"/>
              <a:pPr/>
              <a:t>17/05/2021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5B2E6CA-0F28-4D8E-8245-0FE3141B9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4FB80B-BF43-420F-A18C-61D9A7A7C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21B6-162B-4095-A90E-92B929F09CD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191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6749CC8-5504-4757-9244-1D079A317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0D63-4D5F-4DED-8BAD-47CB4CE26423}" type="datetimeFigureOut">
              <a:rPr lang="es-ES" smtClean="0"/>
              <a:pPr/>
              <a:t>17/05/2021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A5B1C5F-E317-4ED6-802F-391CFC76C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938B751-A598-4D48-81C8-BD8EE5284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21B6-162B-4095-A90E-92B929F09CD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747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4BBD35-0E85-41BB-85EB-332B20BE3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4A6E2A-9989-483C-8336-6E152A93C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82034A-72C4-485D-B4C3-7985DD7AA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63AB0E-11DA-4789-9C54-793186C67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0D63-4D5F-4DED-8BAD-47CB4CE26423}" type="datetimeFigureOut">
              <a:rPr lang="es-ES" smtClean="0"/>
              <a:pPr/>
              <a:t>17/05/2021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C546E7-C241-419B-9846-8F92BC33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DEDE47-DEE3-4539-82E7-3584D0B14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21B6-162B-4095-A90E-92B929F09CD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784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6D9EA-F7DA-42FA-93CB-0B0FED0D5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49A86EA-4766-4C6A-896C-8EFA8B7BF4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74DDC7-1465-4981-A8C3-492E274E9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1B85FD-8F8B-4642-9E7A-EDB4B79F7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0D63-4D5F-4DED-8BAD-47CB4CE26423}" type="datetimeFigureOut">
              <a:rPr lang="es-ES" smtClean="0"/>
              <a:pPr/>
              <a:t>17/05/2021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F2D2AE-88BF-4BEC-AE0D-3CD180BD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634E8F-7B34-4758-8ACE-79F9417C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21B6-162B-4095-A90E-92B929F09CD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813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E20D6BA-8AAA-4B6B-A72C-D43316747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DE2497-4739-4E58-AC7A-5B71F5427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BC59F9-DA55-4FC2-AE6B-6709B1ABD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40D63-4D5F-4DED-8BAD-47CB4CE26423}" type="datetimeFigureOut">
              <a:rPr lang="es-ES" smtClean="0"/>
              <a:pPr/>
              <a:t>17/05/2021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13C3E6-1B34-42EB-928B-F7444486F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A3F3A2-EDE4-402F-A4AE-D59F048839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C21B6-162B-4095-A90E-92B929F09CD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87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adroTexto 155">
            <a:extLst>
              <a:ext uri="{FF2B5EF4-FFF2-40B4-BE49-F238E27FC236}">
                <a16:creationId xmlns:a16="http://schemas.microsoft.com/office/drawing/2014/main" id="{CA70BA5C-BE9A-4322-8A21-FC23C43743E8}"/>
              </a:ext>
            </a:extLst>
          </p:cNvPr>
          <p:cNvSpPr txBox="1"/>
          <p:nvPr/>
        </p:nvSpPr>
        <p:spPr>
          <a:xfrm>
            <a:off x="132522" y="70962"/>
            <a:ext cx="107434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Bootstrap internal validation of the meta-model and external validation of existing models selected for aggregation</a:t>
            </a:r>
            <a:r>
              <a:rPr lang="es-E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32523" y="4765675"/>
            <a:ext cx="1201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Dashed lines indicate lines of perfect calibration slope (1) and calibration-in-the-large (0). Black diamonds indicate point estimates and horizontal lines indicate 95% CIs. CITL: Calibration-in-the-large</a:t>
            </a:r>
            <a:endParaRPr lang="es-E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C28DC73D-3442-418B-B2D4-9E3FB444D04F}"/>
              </a:ext>
            </a:extLst>
          </p:cNvPr>
          <p:cNvGrpSpPr/>
          <p:nvPr/>
        </p:nvGrpSpPr>
        <p:grpSpPr>
          <a:xfrm>
            <a:off x="209549" y="2157191"/>
            <a:ext cx="11880000" cy="2198433"/>
            <a:chOff x="209549" y="2157191"/>
            <a:chExt cx="11880000" cy="2198433"/>
          </a:xfrm>
        </p:grpSpPr>
        <p:grpSp>
          <p:nvGrpSpPr>
            <p:cNvPr id="154" name="Grupo 153"/>
            <p:cNvGrpSpPr/>
            <p:nvPr/>
          </p:nvGrpSpPr>
          <p:grpSpPr>
            <a:xfrm>
              <a:off x="209549" y="2157191"/>
              <a:ext cx="11880000" cy="2179274"/>
              <a:chOff x="209549" y="2157191"/>
              <a:chExt cx="11880000" cy="2179274"/>
            </a:xfrm>
          </p:grpSpPr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209550" y="2501900"/>
                <a:ext cx="2136775" cy="15938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>
                <a:off x="212725" y="2505075"/>
                <a:ext cx="2130425" cy="1587500"/>
              </a:xfrm>
              <a:prstGeom prst="rect">
                <a:avLst/>
              </a:prstGeom>
              <a:noFill/>
              <a:ln w="63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Rectangle 13"/>
              <p:cNvSpPr>
                <a:spLocks noChangeArrowheads="1"/>
              </p:cNvSpPr>
              <p:nvPr/>
            </p:nvSpPr>
            <p:spPr bwMode="auto">
              <a:xfrm>
                <a:off x="236537" y="2657475"/>
                <a:ext cx="1099660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1" i="0" u="none" strike="noStrike" cap="none" normalizeH="0" baseline="0" dirty="0" err="1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Aggregated</a:t>
                </a:r>
                <a:r>
                  <a:rPr kumimoji="0" lang="es-ES" altLang="es-ES" sz="1100" b="1" i="0" u="none" strike="noStrike" cap="none" normalizeH="0" baseline="0" dirty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s-ES" altLang="es-ES" sz="1100" b="1" i="0" u="none" strike="noStrike" cap="none" normalizeH="0" baseline="0" dirty="0" err="1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model</a:t>
                </a:r>
                <a:endParaRPr kumimoji="0" lang="es-ES" altLang="es-ES" sz="1800" b="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Rectangle 14"/>
              <p:cNvSpPr>
                <a:spLocks noChangeArrowheads="1"/>
              </p:cNvSpPr>
              <p:nvPr/>
            </p:nvSpPr>
            <p:spPr bwMode="auto">
              <a:xfrm>
                <a:off x="236537" y="2882900"/>
                <a:ext cx="686085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 dirty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Meta-</a:t>
                </a:r>
                <a:r>
                  <a:rPr kumimoji="0" lang="es-ES" altLang="es-ES" sz="1100" b="0" i="0" u="none" strike="noStrike" cap="none" normalizeH="0" baseline="0" dirty="0" err="1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model</a:t>
                </a:r>
                <a:endParaRPr kumimoji="0" lang="es-ES" altLang="es-ES" sz="1800" b="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Rectangle 15"/>
              <p:cNvSpPr>
                <a:spLocks noChangeArrowheads="1"/>
              </p:cNvSpPr>
              <p:nvPr/>
            </p:nvSpPr>
            <p:spPr bwMode="auto">
              <a:xfrm>
                <a:off x="236537" y="3113088"/>
                <a:ext cx="1051570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1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Published models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Rectangle 16"/>
              <p:cNvSpPr>
                <a:spLocks noChangeArrowheads="1"/>
              </p:cNvSpPr>
              <p:nvPr/>
            </p:nvSpPr>
            <p:spPr bwMode="auto">
              <a:xfrm>
                <a:off x="236537" y="3338513"/>
                <a:ext cx="1752083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 dirty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 Mauro 2017 (</a:t>
                </a:r>
                <a:r>
                  <a:rPr kumimoji="0" lang="es-ES" altLang="es-ES" sz="1100" b="0" i="0" u="none" strike="noStrike" cap="none" normalizeH="0" baseline="0" dirty="0" err="1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EndoSCORE</a:t>
                </a:r>
                <a:r>
                  <a:rPr kumimoji="0" lang="es-ES" altLang="es-ES" sz="1100" b="0" i="0" u="none" strike="noStrike" cap="none" normalizeH="0" baseline="0" dirty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kumimoji="0" lang="es-ES" altLang="es-ES" sz="1800" b="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Rectangle 23"/>
              <p:cNvSpPr>
                <a:spLocks noChangeArrowheads="1"/>
              </p:cNvSpPr>
              <p:nvPr/>
            </p:nvSpPr>
            <p:spPr bwMode="auto">
              <a:xfrm>
                <a:off x="2384425" y="2501900"/>
                <a:ext cx="3152775" cy="1595438"/>
              </a:xfrm>
              <a:prstGeom prst="rect">
                <a:avLst/>
              </a:prstGeom>
              <a:noFill/>
              <a:ln w="63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Rectangle 25"/>
              <p:cNvSpPr>
                <a:spLocks noChangeArrowheads="1"/>
              </p:cNvSpPr>
              <p:nvPr/>
            </p:nvSpPr>
            <p:spPr bwMode="auto">
              <a:xfrm>
                <a:off x="3067050" y="3848100"/>
                <a:ext cx="46038" cy="47625"/>
              </a:xfrm>
              <a:prstGeom prst="rect">
                <a:avLst/>
              </a:prstGeom>
              <a:solidFill>
                <a:srgbClr val="B4B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Rectangle 26"/>
              <p:cNvSpPr>
                <a:spLocks noChangeArrowheads="1"/>
              </p:cNvSpPr>
              <p:nvPr/>
            </p:nvSpPr>
            <p:spPr bwMode="auto">
              <a:xfrm>
                <a:off x="3071812" y="3852863"/>
                <a:ext cx="36513" cy="36513"/>
              </a:xfrm>
              <a:prstGeom prst="rect">
                <a:avLst/>
              </a:prstGeom>
              <a:noFill/>
              <a:ln w="9525" cap="flat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Rectangle 27"/>
              <p:cNvSpPr>
                <a:spLocks noChangeArrowheads="1"/>
              </p:cNvSpPr>
              <p:nvPr/>
            </p:nvSpPr>
            <p:spPr bwMode="auto">
              <a:xfrm>
                <a:off x="3032125" y="3619500"/>
                <a:ext cx="47625" cy="47625"/>
              </a:xfrm>
              <a:prstGeom prst="rect">
                <a:avLst/>
              </a:prstGeom>
              <a:solidFill>
                <a:srgbClr val="B4B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Rectangle 28"/>
              <p:cNvSpPr>
                <a:spLocks noChangeArrowheads="1"/>
              </p:cNvSpPr>
              <p:nvPr/>
            </p:nvSpPr>
            <p:spPr bwMode="auto">
              <a:xfrm>
                <a:off x="3038475" y="3624263"/>
                <a:ext cx="36513" cy="36513"/>
              </a:xfrm>
              <a:prstGeom prst="rect">
                <a:avLst/>
              </a:prstGeom>
              <a:noFill/>
              <a:ln w="9525" cap="flat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Rectangle 29"/>
              <p:cNvSpPr>
                <a:spLocks noChangeArrowheads="1"/>
              </p:cNvSpPr>
              <p:nvPr/>
            </p:nvSpPr>
            <p:spPr bwMode="auto">
              <a:xfrm>
                <a:off x="3043237" y="3389313"/>
                <a:ext cx="47625" cy="47625"/>
              </a:xfrm>
              <a:prstGeom prst="rect">
                <a:avLst/>
              </a:prstGeom>
              <a:solidFill>
                <a:srgbClr val="B4B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Rectangle 30"/>
              <p:cNvSpPr>
                <a:spLocks noChangeArrowheads="1"/>
              </p:cNvSpPr>
              <p:nvPr/>
            </p:nvSpPr>
            <p:spPr bwMode="auto">
              <a:xfrm>
                <a:off x="3048000" y="3394075"/>
                <a:ext cx="36513" cy="38100"/>
              </a:xfrm>
              <a:prstGeom prst="rect">
                <a:avLst/>
              </a:prstGeom>
              <a:noFill/>
              <a:ln w="9525" cap="flat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Rectangle 31"/>
              <p:cNvSpPr>
                <a:spLocks noChangeArrowheads="1"/>
              </p:cNvSpPr>
              <p:nvPr/>
            </p:nvSpPr>
            <p:spPr bwMode="auto">
              <a:xfrm>
                <a:off x="3319462" y="2932113"/>
                <a:ext cx="47625" cy="47625"/>
              </a:xfrm>
              <a:prstGeom prst="rect">
                <a:avLst/>
              </a:prstGeom>
              <a:solidFill>
                <a:srgbClr val="B4B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Rectangle 32"/>
              <p:cNvSpPr>
                <a:spLocks noChangeArrowheads="1"/>
              </p:cNvSpPr>
              <p:nvPr/>
            </p:nvSpPr>
            <p:spPr bwMode="auto">
              <a:xfrm>
                <a:off x="3324225" y="2936875"/>
                <a:ext cx="36513" cy="38100"/>
              </a:xfrm>
              <a:prstGeom prst="rect">
                <a:avLst/>
              </a:prstGeom>
              <a:noFill/>
              <a:ln w="9525" cap="flat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Line 33"/>
              <p:cNvSpPr>
                <a:spLocks noChangeShapeType="1"/>
              </p:cNvSpPr>
              <p:nvPr/>
            </p:nvSpPr>
            <p:spPr bwMode="auto">
              <a:xfrm>
                <a:off x="2844800" y="3870325"/>
                <a:ext cx="4905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Line 34"/>
              <p:cNvSpPr>
                <a:spLocks noChangeShapeType="1"/>
              </p:cNvSpPr>
              <p:nvPr/>
            </p:nvSpPr>
            <p:spPr bwMode="auto">
              <a:xfrm>
                <a:off x="2809875" y="3641725"/>
                <a:ext cx="493713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Line 35"/>
              <p:cNvSpPr>
                <a:spLocks noChangeShapeType="1"/>
              </p:cNvSpPr>
              <p:nvPr/>
            </p:nvSpPr>
            <p:spPr bwMode="auto">
              <a:xfrm>
                <a:off x="2809875" y="3413125"/>
                <a:ext cx="512763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Line 36"/>
              <p:cNvSpPr>
                <a:spLocks noChangeShapeType="1"/>
              </p:cNvSpPr>
              <p:nvPr/>
            </p:nvSpPr>
            <p:spPr bwMode="auto">
              <a:xfrm>
                <a:off x="3108325" y="2955925"/>
                <a:ext cx="469900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Freeform 37"/>
              <p:cNvSpPr>
                <a:spLocks/>
              </p:cNvSpPr>
              <p:nvPr/>
            </p:nvSpPr>
            <p:spPr bwMode="auto">
              <a:xfrm>
                <a:off x="3044825" y="3825875"/>
                <a:ext cx="90488" cy="90488"/>
              </a:xfrm>
              <a:custGeom>
                <a:avLst/>
                <a:gdLst>
                  <a:gd name="T0" fmla="*/ 29 w 57"/>
                  <a:gd name="T1" fmla="*/ 0 h 57"/>
                  <a:gd name="T2" fmla="*/ 0 w 57"/>
                  <a:gd name="T3" fmla="*/ 29 h 57"/>
                  <a:gd name="T4" fmla="*/ 29 w 57"/>
                  <a:gd name="T5" fmla="*/ 57 h 57"/>
                  <a:gd name="T6" fmla="*/ 57 w 57"/>
                  <a:gd name="T7" fmla="*/ 29 h 57"/>
                  <a:gd name="T8" fmla="*/ 29 w 57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7">
                    <a:moveTo>
                      <a:pt x="29" y="0"/>
                    </a:moveTo>
                    <a:lnTo>
                      <a:pt x="0" y="29"/>
                    </a:lnTo>
                    <a:lnTo>
                      <a:pt x="29" y="57"/>
                    </a:lnTo>
                    <a:lnTo>
                      <a:pt x="57" y="29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Freeform 38"/>
              <p:cNvSpPr>
                <a:spLocks/>
              </p:cNvSpPr>
              <p:nvPr/>
            </p:nvSpPr>
            <p:spPr bwMode="auto">
              <a:xfrm>
                <a:off x="3051175" y="3833813"/>
                <a:ext cx="77788" cy="76200"/>
              </a:xfrm>
              <a:custGeom>
                <a:avLst/>
                <a:gdLst>
                  <a:gd name="T0" fmla="*/ 25 w 49"/>
                  <a:gd name="T1" fmla="*/ 0 h 48"/>
                  <a:gd name="T2" fmla="*/ 0 w 49"/>
                  <a:gd name="T3" fmla="*/ 24 h 48"/>
                  <a:gd name="T4" fmla="*/ 25 w 49"/>
                  <a:gd name="T5" fmla="*/ 48 h 48"/>
                  <a:gd name="T6" fmla="*/ 49 w 49"/>
                  <a:gd name="T7" fmla="*/ 24 h 48"/>
                  <a:gd name="T8" fmla="*/ 25 w 49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8">
                    <a:moveTo>
                      <a:pt x="25" y="0"/>
                    </a:moveTo>
                    <a:lnTo>
                      <a:pt x="0" y="24"/>
                    </a:lnTo>
                    <a:lnTo>
                      <a:pt x="25" y="48"/>
                    </a:lnTo>
                    <a:lnTo>
                      <a:pt x="49" y="24"/>
                    </a:lnTo>
                    <a:lnTo>
                      <a:pt x="25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Freeform 39"/>
              <p:cNvSpPr>
                <a:spLocks/>
              </p:cNvSpPr>
              <p:nvPr/>
            </p:nvSpPr>
            <p:spPr bwMode="auto">
              <a:xfrm>
                <a:off x="3011487" y="3597275"/>
                <a:ext cx="90488" cy="90488"/>
              </a:xfrm>
              <a:custGeom>
                <a:avLst/>
                <a:gdLst>
                  <a:gd name="T0" fmla="*/ 28 w 57"/>
                  <a:gd name="T1" fmla="*/ 0 h 57"/>
                  <a:gd name="T2" fmla="*/ 0 w 57"/>
                  <a:gd name="T3" fmla="*/ 29 h 57"/>
                  <a:gd name="T4" fmla="*/ 28 w 57"/>
                  <a:gd name="T5" fmla="*/ 57 h 57"/>
                  <a:gd name="T6" fmla="*/ 57 w 57"/>
                  <a:gd name="T7" fmla="*/ 29 h 57"/>
                  <a:gd name="T8" fmla="*/ 28 w 57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7">
                    <a:moveTo>
                      <a:pt x="28" y="0"/>
                    </a:moveTo>
                    <a:lnTo>
                      <a:pt x="0" y="29"/>
                    </a:lnTo>
                    <a:lnTo>
                      <a:pt x="28" y="57"/>
                    </a:lnTo>
                    <a:lnTo>
                      <a:pt x="57" y="2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Freeform 40"/>
              <p:cNvSpPr>
                <a:spLocks/>
              </p:cNvSpPr>
              <p:nvPr/>
            </p:nvSpPr>
            <p:spPr bwMode="auto">
              <a:xfrm>
                <a:off x="3017837" y="3605213"/>
                <a:ext cx="76200" cy="76200"/>
              </a:xfrm>
              <a:custGeom>
                <a:avLst/>
                <a:gdLst>
                  <a:gd name="T0" fmla="*/ 24 w 48"/>
                  <a:gd name="T1" fmla="*/ 0 h 48"/>
                  <a:gd name="T2" fmla="*/ 0 w 48"/>
                  <a:gd name="T3" fmla="*/ 24 h 48"/>
                  <a:gd name="T4" fmla="*/ 24 w 48"/>
                  <a:gd name="T5" fmla="*/ 48 h 48"/>
                  <a:gd name="T6" fmla="*/ 48 w 48"/>
                  <a:gd name="T7" fmla="*/ 24 h 48"/>
                  <a:gd name="T8" fmla="*/ 24 w 48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8">
                    <a:moveTo>
                      <a:pt x="24" y="0"/>
                    </a:moveTo>
                    <a:lnTo>
                      <a:pt x="0" y="24"/>
                    </a:lnTo>
                    <a:lnTo>
                      <a:pt x="24" y="48"/>
                    </a:lnTo>
                    <a:lnTo>
                      <a:pt x="48" y="24"/>
                    </a:lnTo>
                    <a:lnTo>
                      <a:pt x="24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Freeform 41"/>
              <p:cNvSpPr>
                <a:spLocks/>
              </p:cNvSpPr>
              <p:nvPr/>
            </p:nvSpPr>
            <p:spPr bwMode="auto">
              <a:xfrm>
                <a:off x="3021012" y="3368675"/>
                <a:ext cx="90488" cy="90488"/>
              </a:xfrm>
              <a:custGeom>
                <a:avLst/>
                <a:gdLst>
                  <a:gd name="T0" fmla="*/ 29 w 57"/>
                  <a:gd name="T1" fmla="*/ 0 h 57"/>
                  <a:gd name="T2" fmla="*/ 0 w 57"/>
                  <a:gd name="T3" fmla="*/ 28 h 57"/>
                  <a:gd name="T4" fmla="*/ 29 w 57"/>
                  <a:gd name="T5" fmla="*/ 57 h 57"/>
                  <a:gd name="T6" fmla="*/ 57 w 57"/>
                  <a:gd name="T7" fmla="*/ 28 h 57"/>
                  <a:gd name="T8" fmla="*/ 29 w 57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7">
                    <a:moveTo>
                      <a:pt x="29" y="0"/>
                    </a:moveTo>
                    <a:lnTo>
                      <a:pt x="0" y="28"/>
                    </a:lnTo>
                    <a:lnTo>
                      <a:pt x="29" y="57"/>
                    </a:lnTo>
                    <a:lnTo>
                      <a:pt x="57" y="28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Freeform 42"/>
              <p:cNvSpPr>
                <a:spLocks/>
              </p:cNvSpPr>
              <p:nvPr/>
            </p:nvSpPr>
            <p:spPr bwMode="auto">
              <a:xfrm>
                <a:off x="3028950" y="3375025"/>
                <a:ext cx="76200" cy="76200"/>
              </a:xfrm>
              <a:custGeom>
                <a:avLst/>
                <a:gdLst>
                  <a:gd name="T0" fmla="*/ 24 w 48"/>
                  <a:gd name="T1" fmla="*/ 0 h 48"/>
                  <a:gd name="T2" fmla="*/ 0 w 48"/>
                  <a:gd name="T3" fmla="*/ 24 h 48"/>
                  <a:gd name="T4" fmla="*/ 24 w 48"/>
                  <a:gd name="T5" fmla="*/ 48 h 48"/>
                  <a:gd name="T6" fmla="*/ 48 w 48"/>
                  <a:gd name="T7" fmla="*/ 24 h 48"/>
                  <a:gd name="T8" fmla="*/ 24 w 48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8">
                    <a:moveTo>
                      <a:pt x="24" y="0"/>
                    </a:moveTo>
                    <a:lnTo>
                      <a:pt x="0" y="24"/>
                    </a:lnTo>
                    <a:lnTo>
                      <a:pt x="24" y="48"/>
                    </a:lnTo>
                    <a:lnTo>
                      <a:pt x="48" y="24"/>
                    </a:lnTo>
                    <a:lnTo>
                      <a:pt x="24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Freeform 43"/>
              <p:cNvSpPr>
                <a:spLocks/>
              </p:cNvSpPr>
              <p:nvPr/>
            </p:nvSpPr>
            <p:spPr bwMode="auto">
              <a:xfrm>
                <a:off x="3297237" y="2911475"/>
                <a:ext cx="90488" cy="88900"/>
              </a:xfrm>
              <a:custGeom>
                <a:avLst/>
                <a:gdLst>
                  <a:gd name="T0" fmla="*/ 29 w 57"/>
                  <a:gd name="T1" fmla="*/ 0 h 56"/>
                  <a:gd name="T2" fmla="*/ 0 w 57"/>
                  <a:gd name="T3" fmla="*/ 28 h 56"/>
                  <a:gd name="T4" fmla="*/ 29 w 57"/>
                  <a:gd name="T5" fmla="*/ 56 h 56"/>
                  <a:gd name="T6" fmla="*/ 57 w 57"/>
                  <a:gd name="T7" fmla="*/ 28 h 56"/>
                  <a:gd name="T8" fmla="*/ 29 w 57"/>
                  <a:gd name="T9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6">
                    <a:moveTo>
                      <a:pt x="29" y="0"/>
                    </a:moveTo>
                    <a:lnTo>
                      <a:pt x="0" y="28"/>
                    </a:lnTo>
                    <a:lnTo>
                      <a:pt x="29" y="56"/>
                    </a:lnTo>
                    <a:lnTo>
                      <a:pt x="57" y="28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Freeform 44"/>
              <p:cNvSpPr>
                <a:spLocks/>
              </p:cNvSpPr>
              <p:nvPr/>
            </p:nvSpPr>
            <p:spPr bwMode="auto">
              <a:xfrm>
                <a:off x="3305175" y="2917825"/>
                <a:ext cx="76200" cy="76200"/>
              </a:xfrm>
              <a:custGeom>
                <a:avLst/>
                <a:gdLst>
                  <a:gd name="T0" fmla="*/ 24 w 48"/>
                  <a:gd name="T1" fmla="*/ 0 h 48"/>
                  <a:gd name="T2" fmla="*/ 0 w 48"/>
                  <a:gd name="T3" fmla="*/ 24 h 48"/>
                  <a:gd name="T4" fmla="*/ 24 w 48"/>
                  <a:gd name="T5" fmla="*/ 48 h 48"/>
                  <a:gd name="T6" fmla="*/ 48 w 48"/>
                  <a:gd name="T7" fmla="*/ 24 h 48"/>
                  <a:gd name="T8" fmla="*/ 24 w 48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8">
                    <a:moveTo>
                      <a:pt x="24" y="0"/>
                    </a:moveTo>
                    <a:lnTo>
                      <a:pt x="0" y="24"/>
                    </a:lnTo>
                    <a:lnTo>
                      <a:pt x="24" y="48"/>
                    </a:lnTo>
                    <a:lnTo>
                      <a:pt x="48" y="24"/>
                    </a:lnTo>
                    <a:lnTo>
                      <a:pt x="24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Rectangle 45"/>
              <p:cNvSpPr>
                <a:spLocks noChangeArrowheads="1"/>
              </p:cNvSpPr>
              <p:nvPr/>
            </p:nvSpPr>
            <p:spPr bwMode="auto">
              <a:xfrm>
                <a:off x="4437062" y="3797300"/>
                <a:ext cx="939360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 dirty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0.76 (0.73, 0.79)</a:t>
                </a:r>
                <a:endParaRPr kumimoji="0" lang="es-ES" altLang="es-ES" sz="1800" b="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Rectangle 46"/>
              <p:cNvSpPr>
                <a:spLocks noChangeArrowheads="1"/>
              </p:cNvSpPr>
              <p:nvPr/>
            </p:nvSpPr>
            <p:spPr bwMode="auto">
              <a:xfrm>
                <a:off x="4437062" y="3567113"/>
                <a:ext cx="939360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0.76 (0.73, 0.79)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Rectangle 47"/>
              <p:cNvSpPr>
                <a:spLocks noChangeArrowheads="1"/>
              </p:cNvSpPr>
              <p:nvPr/>
            </p:nvSpPr>
            <p:spPr bwMode="auto">
              <a:xfrm>
                <a:off x="4437062" y="3338513"/>
                <a:ext cx="939360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0.76 (0.73, 0.79)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Rectangle 48"/>
              <p:cNvSpPr>
                <a:spLocks noChangeArrowheads="1"/>
              </p:cNvSpPr>
              <p:nvPr/>
            </p:nvSpPr>
            <p:spPr bwMode="auto">
              <a:xfrm>
                <a:off x="4437062" y="2882900"/>
                <a:ext cx="939360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 dirty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0.79 (0.76, 0.82)</a:t>
                </a:r>
                <a:endParaRPr kumimoji="0" lang="es-ES" altLang="es-ES" sz="1800" b="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Line 50"/>
              <p:cNvSpPr>
                <a:spLocks noChangeShapeType="1"/>
              </p:cNvSpPr>
              <p:nvPr/>
            </p:nvSpPr>
            <p:spPr bwMode="auto">
              <a:xfrm>
                <a:off x="2530475" y="4100513"/>
                <a:ext cx="0" cy="46038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Rectangle 51"/>
              <p:cNvSpPr>
                <a:spLocks noChangeArrowheads="1"/>
              </p:cNvSpPr>
              <p:nvPr/>
            </p:nvSpPr>
            <p:spPr bwMode="auto">
              <a:xfrm>
                <a:off x="2470150" y="4167188"/>
                <a:ext cx="105798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.7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Line 52"/>
              <p:cNvSpPr>
                <a:spLocks noChangeShapeType="1"/>
              </p:cNvSpPr>
              <p:nvPr/>
            </p:nvSpPr>
            <p:spPr bwMode="auto">
              <a:xfrm>
                <a:off x="2981325" y="4100513"/>
                <a:ext cx="0" cy="46038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Rectangle 53"/>
              <p:cNvSpPr>
                <a:spLocks noChangeArrowheads="1"/>
              </p:cNvSpPr>
              <p:nvPr/>
            </p:nvSpPr>
            <p:spPr bwMode="auto">
              <a:xfrm>
                <a:off x="2878137" y="4167188"/>
                <a:ext cx="176330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.75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Line 54"/>
              <p:cNvSpPr>
                <a:spLocks noChangeShapeType="1"/>
              </p:cNvSpPr>
              <p:nvPr/>
            </p:nvSpPr>
            <p:spPr bwMode="auto">
              <a:xfrm>
                <a:off x="3433762" y="4100513"/>
                <a:ext cx="0" cy="46038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Rectangle 55"/>
              <p:cNvSpPr>
                <a:spLocks noChangeArrowheads="1"/>
              </p:cNvSpPr>
              <p:nvPr/>
            </p:nvSpPr>
            <p:spPr bwMode="auto">
              <a:xfrm>
                <a:off x="3371850" y="4167188"/>
                <a:ext cx="105798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.8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Line 56"/>
              <p:cNvSpPr>
                <a:spLocks noChangeShapeType="1"/>
              </p:cNvSpPr>
              <p:nvPr/>
            </p:nvSpPr>
            <p:spPr bwMode="auto">
              <a:xfrm>
                <a:off x="3886200" y="4100513"/>
                <a:ext cx="0" cy="46038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Rectangle 57"/>
              <p:cNvSpPr>
                <a:spLocks noChangeArrowheads="1"/>
              </p:cNvSpPr>
              <p:nvPr/>
            </p:nvSpPr>
            <p:spPr bwMode="auto">
              <a:xfrm>
                <a:off x="3783012" y="4167188"/>
                <a:ext cx="176330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.85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Line 58"/>
              <p:cNvSpPr>
                <a:spLocks noChangeShapeType="1"/>
              </p:cNvSpPr>
              <p:nvPr/>
            </p:nvSpPr>
            <p:spPr bwMode="auto">
              <a:xfrm>
                <a:off x="4337050" y="4100513"/>
                <a:ext cx="0" cy="46038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9" name="Rectangle 59"/>
              <p:cNvSpPr>
                <a:spLocks noChangeArrowheads="1"/>
              </p:cNvSpPr>
              <p:nvPr/>
            </p:nvSpPr>
            <p:spPr bwMode="auto">
              <a:xfrm>
                <a:off x="4276725" y="4167188"/>
                <a:ext cx="105798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.9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Rectangle 63"/>
              <p:cNvSpPr>
                <a:spLocks noChangeArrowheads="1"/>
              </p:cNvSpPr>
              <p:nvPr/>
            </p:nvSpPr>
            <p:spPr bwMode="auto">
              <a:xfrm>
                <a:off x="5580062" y="2501900"/>
                <a:ext cx="3152775" cy="1595438"/>
              </a:xfrm>
              <a:prstGeom prst="rect">
                <a:avLst/>
              </a:prstGeom>
              <a:noFill/>
              <a:ln w="63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5" name="Rectangle 65"/>
              <p:cNvSpPr>
                <a:spLocks noChangeArrowheads="1"/>
              </p:cNvSpPr>
              <p:nvPr/>
            </p:nvSpPr>
            <p:spPr bwMode="auto">
              <a:xfrm>
                <a:off x="6119813" y="3848100"/>
                <a:ext cx="47625" cy="47625"/>
              </a:xfrm>
              <a:prstGeom prst="rect">
                <a:avLst/>
              </a:prstGeom>
              <a:solidFill>
                <a:srgbClr val="B4B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Rectangle 66"/>
              <p:cNvSpPr>
                <a:spLocks noChangeArrowheads="1"/>
              </p:cNvSpPr>
              <p:nvPr/>
            </p:nvSpPr>
            <p:spPr bwMode="auto">
              <a:xfrm>
                <a:off x="6126163" y="3852863"/>
                <a:ext cx="36513" cy="36513"/>
              </a:xfrm>
              <a:prstGeom prst="rect">
                <a:avLst/>
              </a:prstGeom>
              <a:noFill/>
              <a:ln w="9525" cap="flat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" name="Rectangle 67"/>
              <p:cNvSpPr>
                <a:spLocks noChangeArrowheads="1"/>
              </p:cNvSpPr>
              <p:nvPr/>
            </p:nvSpPr>
            <p:spPr bwMode="auto">
              <a:xfrm>
                <a:off x="6273800" y="3619500"/>
                <a:ext cx="47625" cy="47625"/>
              </a:xfrm>
              <a:prstGeom prst="rect">
                <a:avLst/>
              </a:prstGeom>
              <a:solidFill>
                <a:srgbClr val="B4B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Rectangle 68"/>
              <p:cNvSpPr>
                <a:spLocks noChangeArrowheads="1"/>
              </p:cNvSpPr>
              <p:nvPr/>
            </p:nvSpPr>
            <p:spPr bwMode="auto">
              <a:xfrm>
                <a:off x="6278563" y="3624263"/>
                <a:ext cx="38100" cy="36513"/>
              </a:xfrm>
              <a:prstGeom prst="rect">
                <a:avLst/>
              </a:prstGeom>
              <a:noFill/>
              <a:ln w="9525" cap="flat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Rectangle 69"/>
              <p:cNvSpPr>
                <a:spLocks noChangeArrowheads="1"/>
              </p:cNvSpPr>
              <p:nvPr/>
            </p:nvSpPr>
            <p:spPr bwMode="auto">
              <a:xfrm>
                <a:off x="6226175" y="3389313"/>
                <a:ext cx="47625" cy="47625"/>
              </a:xfrm>
              <a:prstGeom prst="rect">
                <a:avLst/>
              </a:prstGeom>
              <a:solidFill>
                <a:srgbClr val="B4B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Rectangle 70"/>
              <p:cNvSpPr>
                <a:spLocks noChangeArrowheads="1"/>
              </p:cNvSpPr>
              <p:nvPr/>
            </p:nvSpPr>
            <p:spPr bwMode="auto">
              <a:xfrm>
                <a:off x="6230938" y="3394075"/>
                <a:ext cx="38100" cy="38100"/>
              </a:xfrm>
              <a:prstGeom prst="rect">
                <a:avLst/>
              </a:prstGeom>
              <a:noFill/>
              <a:ln w="9525" cap="flat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Rectangle 71"/>
              <p:cNvSpPr>
                <a:spLocks noChangeArrowheads="1"/>
              </p:cNvSpPr>
              <p:nvPr/>
            </p:nvSpPr>
            <p:spPr bwMode="auto">
              <a:xfrm>
                <a:off x="6691313" y="2932113"/>
                <a:ext cx="47625" cy="47625"/>
              </a:xfrm>
              <a:prstGeom prst="rect">
                <a:avLst/>
              </a:prstGeom>
              <a:solidFill>
                <a:srgbClr val="B4B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Rectangle 72"/>
              <p:cNvSpPr>
                <a:spLocks noChangeArrowheads="1"/>
              </p:cNvSpPr>
              <p:nvPr/>
            </p:nvSpPr>
            <p:spPr bwMode="auto">
              <a:xfrm>
                <a:off x="6696075" y="2936875"/>
                <a:ext cx="38100" cy="38100"/>
              </a:xfrm>
              <a:prstGeom prst="rect">
                <a:avLst/>
              </a:prstGeom>
              <a:noFill/>
              <a:ln w="9525" cap="flat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Line 73"/>
              <p:cNvSpPr>
                <a:spLocks noChangeShapeType="1"/>
              </p:cNvSpPr>
              <p:nvPr/>
            </p:nvSpPr>
            <p:spPr bwMode="auto">
              <a:xfrm>
                <a:off x="5862637" y="3870325"/>
                <a:ext cx="5619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Line 74"/>
              <p:cNvSpPr>
                <a:spLocks noChangeShapeType="1"/>
              </p:cNvSpPr>
              <p:nvPr/>
            </p:nvSpPr>
            <p:spPr bwMode="auto">
              <a:xfrm>
                <a:off x="5986462" y="3641725"/>
                <a:ext cx="622300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Line 75"/>
              <p:cNvSpPr>
                <a:spLocks noChangeShapeType="1"/>
              </p:cNvSpPr>
              <p:nvPr/>
            </p:nvSpPr>
            <p:spPr bwMode="auto">
              <a:xfrm>
                <a:off x="5945187" y="3413125"/>
                <a:ext cx="609600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6" name="Line 76"/>
              <p:cNvSpPr>
                <a:spLocks noChangeShapeType="1"/>
              </p:cNvSpPr>
              <p:nvPr/>
            </p:nvSpPr>
            <p:spPr bwMode="auto">
              <a:xfrm>
                <a:off x="6400800" y="2955925"/>
                <a:ext cx="684213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Line 77"/>
              <p:cNvSpPr>
                <a:spLocks noChangeShapeType="1"/>
              </p:cNvSpPr>
              <p:nvPr/>
            </p:nvSpPr>
            <p:spPr bwMode="auto">
              <a:xfrm flipV="1">
                <a:off x="6756400" y="2555875"/>
                <a:ext cx="0" cy="1544638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Freeform 78"/>
              <p:cNvSpPr>
                <a:spLocks/>
              </p:cNvSpPr>
              <p:nvPr/>
            </p:nvSpPr>
            <p:spPr bwMode="auto">
              <a:xfrm>
                <a:off x="6099175" y="3825875"/>
                <a:ext cx="90488" cy="90488"/>
              </a:xfrm>
              <a:custGeom>
                <a:avLst/>
                <a:gdLst>
                  <a:gd name="T0" fmla="*/ 28 w 57"/>
                  <a:gd name="T1" fmla="*/ 0 h 57"/>
                  <a:gd name="T2" fmla="*/ 0 w 57"/>
                  <a:gd name="T3" fmla="*/ 29 h 57"/>
                  <a:gd name="T4" fmla="*/ 28 w 57"/>
                  <a:gd name="T5" fmla="*/ 57 h 57"/>
                  <a:gd name="T6" fmla="*/ 57 w 57"/>
                  <a:gd name="T7" fmla="*/ 29 h 57"/>
                  <a:gd name="T8" fmla="*/ 28 w 57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7">
                    <a:moveTo>
                      <a:pt x="28" y="0"/>
                    </a:moveTo>
                    <a:lnTo>
                      <a:pt x="0" y="29"/>
                    </a:lnTo>
                    <a:lnTo>
                      <a:pt x="28" y="57"/>
                    </a:lnTo>
                    <a:lnTo>
                      <a:pt x="57" y="2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9" name="Freeform 79"/>
              <p:cNvSpPr>
                <a:spLocks/>
              </p:cNvSpPr>
              <p:nvPr/>
            </p:nvSpPr>
            <p:spPr bwMode="auto">
              <a:xfrm>
                <a:off x="6105525" y="3833813"/>
                <a:ext cx="76200" cy="76200"/>
              </a:xfrm>
              <a:custGeom>
                <a:avLst/>
                <a:gdLst>
                  <a:gd name="T0" fmla="*/ 24 w 48"/>
                  <a:gd name="T1" fmla="*/ 0 h 48"/>
                  <a:gd name="T2" fmla="*/ 0 w 48"/>
                  <a:gd name="T3" fmla="*/ 24 h 48"/>
                  <a:gd name="T4" fmla="*/ 24 w 48"/>
                  <a:gd name="T5" fmla="*/ 48 h 48"/>
                  <a:gd name="T6" fmla="*/ 48 w 48"/>
                  <a:gd name="T7" fmla="*/ 24 h 48"/>
                  <a:gd name="T8" fmla="*/ 24 w 48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8">
                    <a:moveTo>
                      <a:pt x="24" y="0"/>
                    </a:moveTo>
                    <a:lnTo>
                      <a:pt x="0" y="24"/>
                    </a:lnTo>
                    <a:lnTo>
                      <a:pt x="24" y="48"/>
                    </a:lnTo>
                    <a:lnTo>
                      <a:pt x="48" y="24"/>
                    </a:lnTo>
                    <a:lnTo>
                      <a:pt x="24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Freeform 80"/>
              <p:cNvSpPr>
                <a:spLocks/>
              </p:cNvSpPr>
              <p:nvPr/>
            </p:nvSpPr>
            <p:spPr bwMode="auto">
              <a:xfrm>
                <a:off x="6251575" y="3597275"/>
                <a:ext cx="90488" cy="90488"/>
              </a:xfrm>
              <a:custGeom>
                <a:avLst/>
                <a:gdLst>
                  <a:gd name="T0" fmla="*/ 29 w 57"/>
                  <a:gd name="T1" fmla="*/ 0 h 57"/>
                  <a:gd name="T2" fmla="*/ 0 w 57"/>
                  <a:gd name="T3" fmla="*/ 29 h 57"/>
                  <a:gd name="T4" fmla="*/ 29 w 57"/>
                  <a:gd name="T5" fmla="*/ 57 h 57"/>
                  <a:gd name="T6" fmla="*/ 57 w 57"/>
                  <a:gd name="T7" fmla="*/ 29 h 57"/>
                  <a:gd name="T8" fmla="*/ 29 w 57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7">
                    <a:moveTo>
                      <a:pt x="29" y="0"/>
                    </a:moveTo>
                    <a:lnTo>
                      <a:pt x="0" y="29"/>
                    </a:lnTo>
                    <a:lnTo>
                      <a:pt x="29" y="57"/>
                    </a:lnTo>
                    <a:lnTo>
                      <a:pt x="57" y="29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Freeform 81"/>
              <p:cNvSpPr>
                <a:spLocks/>
              </p:cNvSpPr>
              <p:nvPr/>
            </p:nvSpPr>
            <p:spPr bwMode="auto">
              <a:xfrm>
                <a:off x="6259513" y="3605213"/>
                <a:ext cx="76200" cy="76200"/>
              </a:xfrm>
              <a:custGeom>
                <a:avLst/>
                <a:gdLst>
                  <a:gd name="T0" fmla="*/ 24 w 48"/>
                  <a:gd name="T1" fmla="*/ 0 h 48"/>
                  <a:gd name="T2" fmla="*/ 0 w 48"/>
                  <a:gd name="T3" fmla="*/ 24 h 48"/>
                  <a:gd name="T4" fmla="*/ 24 w 48"/>
                  <a:gd name="T5" fmla="*/ 48 h 48"/>
                  <a:gd name="T6" fmla="*/ 48 w 48"/>
                  <a:gd name="T7" fmla="*/ 24 h 48"/>
                  <a:gd name="T8" fmla="*/ 24 w 48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8">
                    <a:moveTo>
                      <a:pt x="24" y="0"/>
                    </a:moveTo>
                    <a:lnTo>
                      <a:pt x="0" y="24"/>
                    </a:lnTo>
                    <a:lnTo>
                      <a:pt x="24" y="48"/>
                    </a:lnTo>
                    <a:lnTo>
                      <a:pt x="48" y="24"/>
                    </a:lnTo>
                    <a:lnTo>
                      <a:pt x="24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Freeform 82"/>
              <p:cNvSpPr>
                <a:spLocks/>
              </p:cNvSpPr>
              <p:nvPr/>
            </p:nvSpPr>
            <p:spPr bwMode="auto">
              <a:xfrm>
                <a:off x="6203950" y="3368675"/>
                <a:ext cx="90488" cy="90488"/>
              </a:xfrm>
              <a:custGeom>
                <a:avLst/>
                <a:gdLst>
                  <a:gd name="T0" fmla="*/ 29 w 57"/>
                  <a:gd name="T1" fmla="*/ 0 h 57"/>
                  <a:gd name="T2" fmla="*/ 0 w 57"/>
                  <a:gd name="T3" fmla="*/ 28 h 57"/>
                  <a:gd name="T4" fmla="*/ 29 w 57"/>
                  <a:gd name="T5" fmla="*/ 57 h 57"/>
                  <a:gd name="T6" fmla="*/ 57 w 57"/>
                  <a:gd name="T7" fmla="*/ 28 h 57"/>
                  <a:gd name="T8" fmla="*/ 29 w 57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7">
                    <a:moveTo>
                      <a:pt x="29" y="0"/>
                    </a:moveTo>
                    <a:lnTo>
                      <a:pt x="0" y="28"/>
                    </a:lnTo>
                    <a:lnTo>
                      <a:pt x="29" y="57"/>
                    </a:lnTo>
                    <a:lnTo>
                      <a:pt x="57" y="28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Freeform 83"/>
              <p:cNvSpPr>
                <a:spLocks/>
              </p:cNvSpPr>
              <p:nvPr/>
            </p:nvSpPr>
            <p:spPr bwMode="auto">
              <a:xfrm>
                <a:off x="6211888" y="3375025"/>
                <a:ext cx="76200" cy="76200"/>
              </a:xfrm>
              <a:custGeom>
                <a:avLst/>
                <a:gdLst>
                  <a:gd name="T0" fmla="*/ 24 w 48"/>
                  <a:gd name="T1" fmla="*/ 0 h 48"/>
                  <a:gd name="T2" fmla="*/ 0 w 48"/>
                  <a:gd name="T3" fmla="*/ 24 h 48"/>
                  <a:gd name="T4" fmla="*/ 24 w 48"/>
                  <a:gd name="T5" fmla="*/ 48 h 48"/>
                  <a:gd name="T6" fmla="*/ 48 w 48"/>
                  <a:gd name="T7" fmla="*/ 24 h 48"/>
                  <a:gd name="T8" fmla="*/ 24 w 48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8">
                    <a:moveTo>
                      <a:pt x="24" y="0"/>
                    </a:moveTo>
                    <a:lnTo>
                      <a:pt x="0" y="24"/>
                    </a:lnTo>
                    <a:lnTo>
                      <a:pt x="24" y="48"/>
                    </a:lnTo>
                    <a:lnTo>
                      <a:pt x="48" y="24"/>
                    </a:lnTo>
                    <a:lnTo>
                      <a:pt x="24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Freeform 84"/>
              <p:cNvSpPr>
                <a:spLocks/>
              </p:cNvSpPr>
              <p:nvPr/>
            </p:nvSpPr>
            <p:spPr bwMode="auto">
              <a:xfrm>
                <a:off x="6670675" y="2911475"/>
                <a:ext cx="90488" cy="88900"/>
              </a:xfrm>
              <a:custGeom>
                <a:avLst/>
                <a:gdLst>
                  <a:gd name="T0" fmla="*/ 28 w 57"/>
                  <a:gd name="T1" fmla="*/ 0 h 56"/>
                  <a:gd name="T2" fmla="*/ 0 w 57"/>
                  <a:gd name="T3" fmla="*/ 28 h 56"/>
                  <a:gd name="T4" fmla="*/ 28 w 57"/>
                  <a:gd name="T5" fmla="*/ 56 h 56"/>
                  <a:gd name="T6" fmla="*/ 57 w 57"/>
                  <a:gd name="T7" fmla="*/ 28 h 56"/>
                  <a:gd name="T8" fmla="*/ 28 w 57"/>
                  <a:gd name="T9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6">
                    <a:moveTo>
                      <a:pt x="28" y="0"/>
                    </a:moveTo>
                    <a:lnTo>
                      <a:pt x="0" y="28"/>
                    </a:lnTo>
                    <a:lnTo>
                      <a:pt x="28" y="56"/>
                    </a:lnTo>
                    <a:lnTo>
                      <a:pt x="57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Freeform 85"/>
              <p:cNvSpPr>
                <a:spLocks/>
              </p:cNvSpPr>
              <p:nvPr/>
            </p:nvSpPr>
            <p:spPr bwMode="auto">
              <a:xfrm>
                <a:off x="6677025" y="2917825"/>
                <a:ext cx="76200" cy="76200"/>
              </a:xfrm>
              <a:custGeom>
                <a:avLst/>
                <a:gdLst>
                  <a:gd name="T0" fmla="*/ 24 w 48"/>
                  <a:gd name="T1" fmla="*/ 0 h 48"/>
                  <a:gd name="T2" fmla="*/ 0 w 48"/>
                  <a:gd name="T3" fmla="*/ 24 h 48"/>
                  <a:gd name="T4" fmla="*/ 24 w 48"/>
                  <a:gd name="T5" fmla="*/ 48 h 48"/>
                  <a:gd name="T6" fmla="*/ 48 w 48"/>
                  <a:gd name="T7" fmla="*/ 24 h 48"/>
                  <a:gd name="T8" fmla="*/ 24 w 48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8">
                    <a:moveTo>
                      <a:pt x="24" y="0"/>
                    </a:moveTo>
                    <a:lnTo>
                      <a:pt x="0" y="24"/>
                    </a:lnTo>
                    <a:lnTo>
                      <a:pt x="24" y="48"/>
                    </a:lnTo>
                    <a:lnTo>
                      <a:pt x="48" y="24"/>
                    </a:lnTo>
                    <a:lnTo>
                      <a:pt x="24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 86"/>
              <p:cNvSpPr>
                <a:spLocks noChangeArrowheads="1"/>
              </p:cNvSpPr>
              <p:nvPr/>
            </p:nvSpPr>
            <p:spPr bwMode="auto">
              <a:xfrm>
                <a:off x="7632700" y="3797300"/>
                <a:ext cx="939360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0.76 (0.65, 0.87)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Rectangle 87"/>
              <p:cNvSpPr>
                <a:spLocks noChangeArrowheads="1"/>
              </p:cNvSpPr>
              <p:nvPr/>
            </p:nvSpPr>
            <p:spPr bwMode="auto">
              <a:xfrm>
                <a:off x="7632700" y="3567113"/>
                <a:ext cx="939360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0.82 (0.70, 0.94)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8" name="Rectangle 88"/>
              <p:cNvSpPr>
                <a:spLocks noChangeArrowheads="1"/>
              </p:cNvSpPr>
              <p:nvPr/>
            </p:nvSpPr>
            <p:spPr bwMode="auto">
              <a:xfrm>
                <a:off x="7632700" y="3338513"/>
                <a:ext cx="939360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0.80 (0.69, 0.92)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9" name="Rectangle 89"/>
              <p:cNvSpPr>
                <a:spLocks noChangeArrowheads="1"/>
              </p:cNvSpPr>
              <p:nvPr/>
            </p:nvSpPr>
            <p:spPr bwMode="auto">
              <a:xfrm>
                <a:off x="7632700" y="2882900"/>
                <a:ext cx="939360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0.98 (0.86, 1.13)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Line 91"/>
              <p:cNvSpPr>
                <a:spLocks noChangeShapeType="1"/>
              </p:cNvSpPr>
              <p:nvPr/>
            </p:nvSpPr>
            <p:spPr bwMode="auto">
              <a:xfrm>
                <a:off x="5983287" y="4100513"/>
                <a:ext cx="0" cy="46038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Rectangle 92"/>
              <p:cNvSpPr>
                <a:spLocks noChangeArrowheads="1"/>
              </p:cNvSpPr>
              <p:nvPr/>
            </p:nvSpPr>
            <p:spPr bwMode="auto">
              <a:xfrm>
                <a:off x="5921375" y="4167188"/>
                <a:ext cx="105798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.7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3" name="Line 93"/>
              <p:cNvSpPr>
                <a:spLocks noChangeShapeType="1"/>
              </p:cNvSpPr>
              <p:nvPr/>
            </p:nvSpPr>
            <p:spPr bwMode="auto">
              <a:xfrm>
                <a:off x="6370638" y="4100513"/>
                <a:ext cx="0" cy="46038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4" name="Rectangle 94"/>
              <p:cNvSpPr>
                <a:spLocks noChangeArrowheads="1"/>
              </p:cNvSpPr>
              <p:nvPr/>
            </p:nvSpPr>
            <p:spPr bwMode="auto">
              <a:xfrm>
                <a:off x="6265863" y="4167188"/>
                <a:ext cx="176330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.85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5" name="Line 95"/>
              <p:cNvSpPr>
                <a:spLocks noChangeShapeType="1"/>
              </p:cNvSpPr>
              <p:nvPr/>
            </p:nvSpPr>
            <p:spPr bwMode="auto">
              <a:xfrm>
                <a:off x="6756400" y="4100513"/>
                <a:ext cx="0" cy="46038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6" name="Rectangle 96"/>
              <p:cNvSpPr>
                <a:spLocks noChangeArrowheads="1"/>
              </p:cNvSpPr>
              <p:nvPr/>
            </p:nvSpPr>
            <p:spPr bwMode="auto">
              <a:xfrm>
                <a:off x="6715125" y="4167188"/>
                <a:ext cx="70532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7" name="Line 97"/>
              <p:cNvSpPr>
                <a:spLocks noChangeShapeType="1"/>
              </p:cNvSpPr>
              <p:nvPr/>
            </p:nvSpPr>
            <p:spPr bwMode="auto">
              <a:xfrm>
                <a:off x="7143750" y="4100513"/>
                <a:ext cx="0" cy="46038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8" name="Rectangle 98"/>
              <p:cNvSpPr>
                <a:spLocks noChangeArrowheads="1"/>
              </p:cNvSpPr>
              <p:nvPr/>
            </p:nvSpPr>
            <p:spPr bwMode="auto">
              <a:xfrm>
                <a:off x="7004050" y="4167188"/>
                <a:ext cx="246862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1.15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Line 99"/>
              <p:cNvSpPr>
                <a:spLocks noChangeShapeType="1"/>
              </p:cNvSpPr>
              <p:nvPr/>
            </p:nvSpPr>
            <p:spPr bwMode="auto">
              <a:xfrm>
                <a:off x="7531100" y="4100513"/>
                <a:ext cx="0" cy="46038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0" name="Rectangle 100"/>
              <p:cNvSpPr>
                <a:spLocks noChangeArrowheads="1"/>
              </p:cNvSpPr>
              <p:nvPr/>
            </p:nvSpPr>
            <p:spPr bwMode="auto">
              <a:xfrm>
                <a:off x="7427913" y="4167188"/>
                <a:ext cx="176330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1.3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4" name="Rectangle 104"/>
              <p:cNvSpPr>
                <a:spLocks noChangeArrowheads="1"/>
              </p:cNvSpPr>
              <p:nvPr/>
            </p:nvSpPr>
            <p:spPr bwMode="auto">
              <a:xfrm>
                <a:off x="8774113" y="2501900"/>
                <a:ext cx="3246438" cy="1595438"/>
              </a:xfrm>
              <a:prstGeom prst="rect">
                <a:avLst/>
              </a:prstGeom>
              <a:noFill/>
              <a:ln w="63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6" name="Rectangle 106"/>
              <p:cNvSpPr>
                <a:spLocks noChangeArrowheads="1"/>
              </p:cNvSpPr>
              <p:nvPr/>
            </p:nvSpPr>
            <p:spPr bwMode="auto">
              <a:xfrm>
                <a:off x="10253663" y="3848100"/>
                <a:ext cx="47625" cy="47625"/>
              </a:xfrm>
              <a:prstGeom prst="rect">
                <a:avLst/>
              </a:prstGeom>
              <a:solidFill>
                <a:srgbClr val="B4B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Rectangle 107"/>
              <p:cNvSpPr>
                <a:spLocks noChangeArrowheads="1"/>
              </p:cNvSpPr>
              <p:nvPr/>
            </p:nvSpPr>
            <p:spPr bwMode="auto">
              <a:xfrm>
                <a:off x="10258425" y="3852863"/>
                <a:ext cx="38100" cy="36513"/>
              </a:xfrm>
              <a:prstGeom prst="rect">
                <a:avLst/>
              </a:prstGeom>
              <a:noFill/>
              <a:ln w="9525" cap="flat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Rectangle 108"/>
              <p:cNvSpPr>
                <a:spLocks noChangeArrowheads="1"/>
              </p:cNvSpPr>
              <p:nvPr/>
            </p:nvSpPr>
            <p:spPr bwMode="auto">
              <a:xfrm>
                <a:off x="9391650" y="3619500"/>
                <a:ext cx="47625" cy="47625"/>
              </a:xfrm>
              <a:prstGeom prst="rect">
                <a:avLst/>
              </a:prstGeom>
              <a:solidFill>
                <a:srgbClr val="B4B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Rectangle 109"/>
              <p:cNvSpPr>
                <a:spLocks noChangeArrowheads="1"/>
              </p:cNvSpPr>
              <p:nvPr/>
            </p:nvSpPr>
            <p:spPr bwMode="auto">
              <a:xfrm>
                <a:off x="9396413" y="3624263"/>
                <a:ext cx="36513" cy="36513"/>
              </a:xfrm>
              <a:prstGeom prst="rect">
                <a:avLst/>
              </a:prstGeom>
              <a:noFill/>
              <a:ln w="9525" cap="flat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0" name="Rectangle 110"/>
              <p:cNvSpPr>
                <a:spLocks noChangeArrowheads="1"/>
              </p:cNvSpPr>
              <p:nvPr/>
            </p:nvSpPr>
            <p:spPr bwMode="auto">
              <a:xfrm>
                <a:off x="10193338" y="3389313"/>
                <a:ext cx="47625" cy="47625"/>
              </a:xfrm>
              <a:prstGeom prst="rect">
                <a:avLst/>
              </a:prstGeom>
              <a:solidFill>
                <a:srgbClr val="B4B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Rectangle 111"/>
              <p:cNvSpPr>
                <a:spLocks noChangeArrowheads="1"/>
              </p:cNvSpPr>
              <p:nvPr/>
            </p:nvSpPr>
            <p:spPr bwMode="auto">
              <a:xfrm>
                <a:off x="10198100" y="3395663"/>
                <a:ext cx="36513" cy="36513"/>
              </a:xfrm>
              <a:prstGeom prst="rect">
                <a:avLst/>
              </a:prstGeom>
              <a:noFill/>
              <a:ln w="9525" cap="flat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Rectangle 112"/>
              <p:cNvSpPr>
                <a:spLocks noChangeArrowheads="1"/>
              </p:cNvSpPr>
              <p:nvPr/>
            </p:nvSpPr>
            <p:spPr bwMode="auto">
              <a:xfrm>
                <a:off x="9353550" y="2932113"/>
                <a:ext cx="47625" cy="47625"/>
              </a:xfrm>
              <a:prstGeom prst="rect">
                <a:avLst/>
              </a:prstGeom>
              <a:solidFill>
                <a:srgbClr val="B4B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Rectangle 113"/>
              <p:cNvSpPr>
                <a:spLocks noChangeArrowheads="1"/>
              </p:cNvSpPr>
              <p:nvPr/>
            </p:nvSpPr>
            <p:spPr bwMode="auto">
              <a:xfrm>
                <a:off x="9358313" y="2936875"/>
                <a:ext cx="36513" cy="38100"/>
              </a:xfrm>
              <a:prstGeom prst="rect">
                <a:avLst/>
              </a:prstGeom>
              <a:noFill/>
              <a:ln w="9525" cap="flat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Line 114"/>
              <p:cNvSpPr>
                <a:spLocks noChangeShapeType="1"/>
              </p:cNvSpPr>
              <p:nvPr/>
            </p:nvSpPr>
            <p:spPr bwMode="auto">
              <a:xfrm>
                <a:off x="10093325" y="3871913"/>
                <a:ext cx="368300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Line 115"/>
              <p:cNvSpPr>
                <a:spLocks noChangeShapeType="1"/>
              </p:cNvSpPr>
              <p:nvPr/>
            </p:nvSpPr>
            <p:spPr bwMode="auto">
              <a:xfrm>
                <a:off x="9234488" y="3641725"/>
                <a:ext cx="360363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Line 116"/>
              <p:cNvSpPr>
                <a:spLocks noChangeShapeType="1"/>
              </p:cNvSpPr>
              <p:nvPr/>
            </p:nvSpPr>
            <p:spPr bwMode="auto">
              <a:xfrm>
                <a:off x="10034588" y="3413125"/>
                <a:ext cx="3635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Line 117"/>
              <p:cNvSpPr>
                <a:spLocks noChangeShapeType="1"/>
              </p:cNvSpPr>
              <p:nvPr/>
            </p:nvSpPr>
            <p:spPr bwMode="auto">
              <a:xfrm>
                <a:off x="9178925" y="2955925"/>
                <a:ext cx="4143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Line 118"/>
              <p:cNvSpPr>
                <a:spLocks noChangeShapeType="1"/>
              </p:cNvSpPr>
              <p:nvPr/>
            </p:nvSpPr>
            <p:spPr bwMode="auto">
              <a:xfrm flipV="1">
                <a:off x="9447213" y="2554288"/>
                <a:ext cx="0" cy="1546225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9" name="Freeform 119"/>
              <p:cNvSpPr>
                <a:spLocks/>
              </p:cNvSpPr>
              <p:nvPr/>
            </p:nvSpPr>
            <p:spPr bwMode="auto">
              <a:xfrm>
                <a:off x="10231438" y="3825875"/>
                <a:ext cx="90488" cy="90488"/>
              </a:xfrm>
              <a:custGeom>
                <a:avLst/>
                <a:gdLst>
                  <a:gd name="T0" fmla="*/ 29 w 57"/>
                  <a:gd name="T1" fmla="*/ 0 h 57"/>
                  <a:gd name="T2" fmla="*/ 0 w 57"/>
                  <a:gd name="T3" fmla="*/ 29 h 57"/>
                  <a:gd name="T4" fmla="*/ 29 w 57"/>
                  <a:gd name="T5" fmla="*/ 57 h 57"/>
                  <a:gd name="T6" fmla="*/ 57 w 57"/>
                  <a:gd name="T7" fmla="*/ 29 h 57"/>
                  <a:gd name="T8" fmla="*/ 29 w 57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7">
                    <a:moveTo>
                      <a:pt x="29" y="0"/>
                    </a:moveTo>
                    <a:lnTo>
                      <a:pt x="0" y="29"/>
                    </a:lnTo>
                    <a:lnTo>
                      <a:pt x="29" y="57"/>
                    </a:lnTo>
                    <a:lnTo>
                      <a:pt x="57" y="29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Freeform 120"/>
              <p:cNvSpPr>
                <a:spLocks/>
              </p:cNvSpPr>
              <p:nvPr/>
            </p:nvSpPr>
            <p:spPr bwMode="auto">
              <a:xfrm>
                <a:off x="10239375" y="3833813"/>
                <a:ext cx="76200" cy="76200"/>
              </a:xfrm>
              <a:custGeom>
                <a:avLst/>
                <a:gdLst>
                  <a:gd name="T0" fmla="*/ 24 w 48"/>
                  <a:gd name="T1" fmla="*/ 0 h 48"/>
                  <a:gd name="T2" fmla="*/ 0 w 48"/>
                  <a:gd name="T3" fmla="*/ 24 h 48"/>
                  <a:gd name="T4" fmla="*/ 24 w 48"/>
                  <a:gd name="T5" fmla="*/ 48 h 48"/>
                  <a:gd name="T6" fmla="*/ 48 w 48"/>
                  <a:gd name="T7" fmla="*/ 24 h 48"/>
                  <a:gd name="T8" fmla="*/ 24 w 48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8">
                    <a:moveTo>
                      <a:pt x="24" y="0"/>
                    </a:moveTo>
                    <a:lnTo>
                      <a:pt x="0" y="24"/>
                    </a:lnTo>
                    <a:lnTo>
                      <a:pt x="24" y="48"/>
                    </a:lnTo>
                    <a:lnTo>
                      <a:pt x="48" y="24"/>
                    </a:lnTo>
                    <a:lnTo>
                      <a:pt x="24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Freeform 121"/>
              <p:cNvSpPr>
                <a:spLocks/>
              </p:cNvSpPr>
              <p:nvPr/>
            </p:nvSpPr>
            <p:spPr bwMode="auto">
              <a:xfrm>
                <a:off x="9369425" y="3597275"/>
                <a:ext cx="90488" cy="90488"/>
              </a:xfrm>
              <a:custGeom>
                <a:avLst/>
                <a:gdLst>
                  <a:gd name="T0" fmla="*/ 29 w 57"/>
                  <a:gd name="T1" fmla="*/ 0 h 57"/>
                  <a:gd name="T2" fmla="*/ 0 w 57"/>
                  <a:gd name="T3" fmla="*/ 29 h 57"/>
                  <a:gd name="T4" fmla="*/ 29 w 57"/>
                  <a:gd name="T5" fmla="*/ 57 h 57"/>
                  <a:gd name="T6" fmla="*/ 57 w 57"/>
                  <a:gd name="T7" fmla="*/ 29 h 57"/>
                  <a:gd name="T8" fmla="*/ 29 w 57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7">
                    <a:moveTo>
                      <a:pt x="29" y="0"/>
                    </a:moveTo>
                    <a:lnTo>
                      <a:pt x="0" y="29"/>
                    </a:lnTo>
                    <a:lnTo>
                      <a:pt x="29" y="57"/>
                    </a:lnTo>
                    <a:lnTo>
                      <a:pt x="57" y="29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2" name="Freeform 122"/>
              <p:cNvSpPr>
                <a:spLocks/>
              </p:cNvSpPr>
              <p:nvPr/>
            </p:nvSpPr>
            <p:spPr bwMode="auto">
              <a:xfrm>
                <a:off x="9375775" y="3605213"/>
                <a:ext cx="77788" cy="76200"/>
              </a:xfrm>
              <a:custGeom>
                <a:avLst/>
                <a:gdLst>
                  <a:gd name="T0" fmla="*/ 25 w 49"/>
                  <a:gd name="T1" fmla="*/ 0 h 48"/>
                  <a:gd name="T2" fmla="*/ 0 w 49"/>
                  <a:gd name="T3" fmla="*/ 24 h 48"/>
                  <a:gd name="T4" fmla="*/ 25 w 49"/>
                  <a:gd name="T5" fmla="*/ 48 h 48"/>
                  <a:gd name="T6" fmla="*/ 49 w 49"/>
                  <a:gd name="T7" fmla="*/ 24 h 48"/>
                  <a:gd name="T8" fmla="*/ 25 w 49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8">
                    <a:moveTo>
                      <a:pt x="25" y="0"/>
                    </a:moveTo>
                    <a:lnTo>
                      <a:pt x="0" y="24"/>
                    </a:lnTo>
                    <a:lnTo>
                      <a:pt x="25" y="48"/>
                    </a:lnTo>
                    <a:lnTo>
                      <a:pt x="49" y="24"/>
                    </a:lnTo>
                    <a:lnTo>
                      <a:pt x="25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" name="Freeform 123"/>
              <p:cNvSpPr>
                <a:spLocks/>
              </p:cNvSpPr>
              <p:nvPr/>
            </p:nvSpPr>
            <p:spPr bwMode="auto">
              <a:xfrm>
                <a:off x="10171113" y="3368675"/>
                <a:ext cx="90488" cy="90488"/>
              </a:xfrm>
              <a:custGeom>
                <a:avLst/>
                <a:gdLst>
                  <a:gd name="T0" fmla="*/ 29 w 57"/>
                  <a:gd name="T1" fmla="*/ 0 h 57"/>
                  <a:gd name="T2" fmla="*/ 0 w 57"/>
                  <a:gd name="T3" fmla="*/ 28 h 57"/>
                  <a:gd name="T4" fmla="*/ 29 w 57"/>
                  <a:gd name="T5" fmla="*/ 57 h 57"/>
                  <a:gd name="T6" fmla="*/ 57 w 57"/>
                  <a:gd name="T7" fmla="*/ 28 h 57"/>
                  <a:gd name="T8" fmla="*/ 29 w 57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7">
                    <a:moveTo>
                      <a:pt x="29" y="0"/>
                    </a:moveTo>
                    <a:lnTo>
                      <a:pt x="0" y="28"/>
                    </a:lnTo>
                    <a:lnTo>
                      <a:pt x="29" y="57"/>
                    </a:lnTo>
                    <a:lnTo>
                      <a:pt x="57" y="28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" name="Freeform 124"/>
              <p:cNvSpPr>
                <a:spLocks/>
              </p:cNvSpPr>
              <p:nvPr/>
            </p:nvSpPr>
            <p:spPr bwMode="auto">
              <a:xfrm>
                <a:off x="10177463" y="3375025"/>
                <a:ext cx="77788" cy="76200"/>
              </a:xfrm>
              <a:custGeom>
                <a:avLst/>
                <a:gdLst>
                  <a:gd name="T0" fmla="*/ 25 w 49"/>
                  <a:gd name="T1" fmla="*/ 0 h 48"/>
                  <a:gd name="T2" fmla="*/ 0 w 49"/>
                  <a:gd name="T3" fmla="*/ 24 h 48"/>
                  <a:gd name="T4" fmla="*/ 25 w 49"/>
                  <a:gd name="T5" fmla="*/ 48 h 48"/>
                  <a:gd name="T6" fmla="*/ 49 w 49"/>
                  <a:gd name="T7" fmla="*/ 24 h 48"/>
                  <a:gd name="T8" fmla="*/ 25 w 49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8">
                    <a:moveTo>
                      <a:pt x="25" y="0"/>
                    </a:moveTo>
                    <a:lnTo>
                      <a:pt x="0" y="24"/>
                    </a:lnTo>
                    <a:lnTo>
                      <a:pt x="25" y="48"/>
                    </a:lnTo>
                    <a:lnTo>
                      <a:pt x="49" y="24"/>
                    </a:lnTo>
                    <a:lnTo>
                      <a:pt x="25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5" name="Freeform 125"/>
              <p:cNvSpPr>
                <a:spLocks/>
              </p:cNvSpPr>
              <p:nvPr/>
            </p:nvSpPr>
            <p:spPr bwMode="auto">
              <a:xfrm>
                <a:off x="9331325" y="2911475"/>
                <a:ext cx="90488" cy="90488"/>
              </a:xfrm>
              <a:custGeom>
                <a:avLst/>
                <a:gdLst>
                  <a:gd name="T0" fmla="*/ 29 w 57"/>
                  <a:gd name="T1" fmla="*/ 0 h 57"/>
                  <a:gd name="T2" fmla="*/ 0 w 57"/>
                  <a:gd name="T3" fmla="*/ 28 h 57"/>
                  <a:gd name="T4" fmla="*/ 29 w 57"/>
                  <a:gd name="T5" fmla="*/ 57 h 57"/>
                  <a:gd name="T6" fmla="*/ 57 w 57"/>
                  <a:gd name="T7" fmla="*/ 28 h 57"/>
                  <a:gd name="T8" fmla="*/ 29 w 57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7">
                    <a:moveTo>
                      <a:pt x="29" y="0"/>
                    </a:moveTo>
                    <a:lnTo>
                      <a:pt x="0" y="28"/>
                    </a:lnTo>
                    <a:lnTo>
                      <a:pt x="29" y="57"/>
                    </a:lnTo>
                    <a:lnTo>
                      <a:pt x="57" y="28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6" name="Freeform 126"/>
              <p:cNvSpPr>
                <a:spLocks/>
              </p:cNvSpPr>
              <p:nvPr/>
            </p:nvSpPr>
            <p:spPr bwMode="auto">
              <a:xfrm>
                <a:off x="9339263" y="2917825"/>
                <a:ext cx="76200" cy="76200"/>
              </a:xfrm>
              <a:custGeom>
                <a:avLst/>
                <a:gdLst>
                  <a:gd name="T0" fmla="*/ 24 w 48"/>
                  <a:gd name="T1" fmla="*/ 0 h 48"/>
                  <a:gd name="T2" fmla="*/ 0 w 48"/>
                  <a:gd name="T3" fmla="*/ 24 h 48"/>
                  <a:gd name="T4" fmla="*/ 24 w 48"/>
                  <a:gd name="T5" fmla="*/ 48 h 48"/>
                  <a:gd name="T6" fmla="*/ 48 w 48"/>
                  <a:gd name="T7" fmla="*/ 24 h 48"/>
                  <a:gd name="T8" fmla="*/ 24 w 48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8">
                    <a:moveTo>
                      <a:pt x="24" y="0"/>
                    </a:moveTo>
                    <a:lnTo>
                      <a:pt x="0" y="24"/>
                    </a:lnTo>
                    <a:lnTo>
                      <a:pt x="24" y="48"/>
                    </a:lnTo>
                    <a:lnTo>
                      <a:pt x="48" y="24"/>
                    </a:lnTo>
                    <a:lnTo>
                      <a:pt x="24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7" name="Rectangle 127"/>
              <p:cNvSpPr>
                <a:spLocks noChangeArrowheads="1"/>
              </p:cNvSpPr>
              <p:nvPr/>
            </p:nvSpPr>
            <p:spPr bwMode="auto">
              <a:xfrm>
                <a:off x="10892365" y="3797300"/>
                <a:ext cx="1009892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 dirty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0.62 ( 0.48, 0.76)</a:t>
                </a:r>
                <a:endParaRPr kumimoji="0" lang="es-ES" altLang="es-ES" sz="1800" b="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8" name="Rectangle 128"/>
              <p:cNvSpPr>
                <a:spLocks noChangeArrowheads="1"/>
              </p:cNvSpPr>
              <p:nvPr/>
            </p:nvSpPr>
            <p:spPr bwMode="auto">
              <a:xfrm>
                <a:off x="10875963" y="3567113"/>
                <a:ext cx="1032334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 dirty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-0.02 (-0.16, 0.11)</a:t>
                </a:r>
                <a:endParaRPr kumimoji="0" lang="es-ES" altLang="es-ES" sz="1800" b="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9" name="Rectangle 129"/>
              <p:cNvSpPr>
                <a:spLocks noChangeArrowheads="1"/>
              </p:cNvSpPr>
              <p:nvPr/>
            </p:nvSpPr>
            <p:spPr bwMode="auto">
              <a:xfrm>
                <a:off x="10891993" y="3338513"/>
                <a:ext cx="1009892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 dirty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0.58 ( 0.44, 0.71)</a:t>
                </a:r>
                <a:endParaRPr kumimoji="0" lang="es-ES" altLang="es-ES" sz="1800" b="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0" name="Rectangle 130"/>
              <p:cNvSpPr>
                <a:spLocks noChangeArrowheads="1"/>
              </p:cNvSpPr>
              <p:nvPr/>
            </p:nvSpPr>
            <p:spPr bwMode="auto">
              <a:xfrm>
                <a:off x="10875963" y="2882900"/>
                <a:ext cx="1032334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 dirty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-0.05 (-0.20, 0.11)</a:t>
                </a:r>
                <a:endParaRPr kumimoji="0" lang="es-ES" altLang="es-ES" sz="1800" b="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2" name="Line 132"/>
              <p:cNvSpPr>
                <a:spLocks noChangeShapeType="1"/>
              </p:cNvSpPr>
              <p:nvPr/>
            </p:nvSpPr>
            <p:spPr bwMode="auto">
              <a:xfrm>
                <a:off x="8913813" y="4100513"/>
                <a:ext cx="0" cy="46038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" name="Rectangle 133"/>
              <p:cNvSpPr>
                <a:spLocks noChangeArrowheads="1"/>
              </p:cNvSpPr>
              <p:nvPr/>
            </p:nvSpPr>
            <p:spPr bwMode="auto">
              <a:xfrm>
                <a:off x="8826500" y="4167188"/>
                <a:ext cx="152286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-.4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4" name="Line 134"/>
              <p:cNvSpPr>
                <a:spLocks noChangeShapeType="1"/>
              </p:cNvSpPr>
              <p:nvPr/>
            </p:nvSpPr>
            <p:spPr bwMode="auto">
              <a:xfrm>
                <a:off x="9180513" y="4100513"/>
                <a:ext cx="0" cy="46038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5" name="Rectangle 135"/>
              <p:cNvSpPr>
                <a:spLocks noChangeArrowheads="1"/>
              </p:cNvSpPr>
              <p:nvPr/>
            </p:nvSpPr>
            <p:spPr bwMode="auto">
              <a:xfrm>
                <a:off x="9094788" y="4167188"/>
                <a:ext cx="152286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-.2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6" name="Line 136"/>
              <p:cNvSpPr>
                <a:spLocks noChangeShapeType="1"/>
              </p:cNvSpPr>
              <p:nvPr/>
            </p:nvSpPr>
            <p:spPr bwMode="auto">
              <a:xfrm>
                <a:off x="9447213" y="4100513"/>
                <a:ext cx="0" cy="46038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Rectangle 137"/>
              <p:cNvSpPr>
                <a:spLocks noChangeArrowheads="1"/>
              </p:cNvSpPr>
              <p:nvPr/>
            </p:nvSpPr>
            <p:spPr bwMode="auto">
              <a:xfrm>
                <a:off x="9405938" y="4167188"/>
                <a:ext cx="70532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8" name="Line 138"/>
              <p:cNvSpPr>
                <a:spLocks noChangeShapeType="1"/>
              </p:cNvSpPr>
              <p:nvPr/>
            </p:nvSpPr>
            <p:spPr bwMode="auto">
              <a:xfrm>
                <a:off x="9713913" y="4100513"/>
                <a:ext cx="0" cy="46038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9" name="Rectangle 139"/>
              <p:cNvSpPr>
                <a:spLocks noChangeArrowheads="1"/>
              </p:cNvSpPr>
              <p:nvPr/>
            </p:nvSpPr>
            <p:spPr bwMode="auto">
              <a:xfrm>
                <a:off x="9650413" y="4167188"/>
                <a:ext cx="105798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.2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0" name="Line 140"/>
              <p:cNvSpPr>
                <a:spLocks noChangeShapeType="1"/>
              </p:cNvSpPr>
              <p:nvPr/>
            </p:nvSpPr>
            <p:spPr bwMode="auto">
              <a:xfrm>
                <a:off x="9980613" y="4100513"/>
                <a:ext cx="0" cy="46038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1" name="Rectangle 141"/>
              <p:cNvSpPr>
                <a:spLocks noChangeArrowheads="1"/>
              </p:cNvSpPr>
              <p:nvPr/>
            </p:nvSpPr>
            <p:spPr bwMode="auto">
              <a:xfrm>
                <a:off x="9917113" y="4167188"/>
                <a:ext cx="105798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.4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2" name="Line 142"/>
              <p:cNvSpPr>
                <a:spLocks noChangeShapeType="1"/>
              </p:cNvSpPr>
              <p:nvPr/>
            </p:nvSpPr>
            <p:spPr bwMode="auto">
              <a:xfrm>
                <a:off x="10247313" y="4100513"/>
                <a:ext cx="0" cy="46038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3" name="Rectangle 143"/>
              <p:cNvSpPr>
                <a:spLocks noChangeArrowheads="1"/>
              </p:cNvSpPr>
              <p:nvPr/>
            </p:nvSpPr>
            <p:spPr bwMode="auto">
              <a:xfrm>
                <a:off x="10185400" y="4167188"/>
                <a:ext cx="105798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.6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4" name="Line 144"/>
              <p:cNvSpPr>
                <a:spLocks noChangeShapeType="1"/>
              </p:cNvSpPr>
              <p:nvPr/>
            </p:nvSpPr>
            <p:spPr bwMode="auto">
              <a:xfrm>
                <a:off x="10514013" y="4100513"/>
                <a:ext cx="0" cy="46038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5" name="Rectangle 145"/>
              <p:cNvSpPr>
                <a:spLocks noChangeArrowheads="1"/>
              </p:cNvSpPr>
              <p:nvPr/>
            </p:nvSpPr>
            <p:spPr bwMode="auto">
              <a:xfrm>
                <a:off x="10452100" y="4167188"/>
                <a:ext cx="105798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.8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6" name="Line 146"/>
              <p:cNvSpPr>
                <a:spLocks noChangeShapeType="1"/>
              </p:cNvSpPr>
              <p:nvPr/>
            </p:nvSpPr>
            <p:spPr bwMode="auto">
              <a:xfrm>
                <a:off x="10779125" y="4100513"/>
                <a:ext cx="0" cy="46038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7" name="Rectangle 147"/>
              <p:cNvSpPr>
                <a:spLocks noChangeArrowheads="1"/>
              </p:cNvSpPr>
              <p:nvPr/>
            </p:nvSpPr>
            <p:spPr bwMode="auto">
              <a:xfrm>
                <a:off x="10737850" y="4167188"/>
                <a:ext cx="70532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kumimoji="0" lang="es-ES" altLang="es-ES" sz="1800" b="0" i="0" u="none" strike="noStrike" cap="none" normalizeH="0" baseline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8" name="CuadroTexto 147">
                <a:extLst>
                  <a:ext uri="{FF2B5EF4-FFF2-40B4-BE49-F238E27FC236}">
                    <a16:creationId xmlns:a16="http://schemas.microsoft.com/office/drawing/2014/main" id="{4F2BD30C-E1E9-4D50-9B6A-4AE22F760CB1}"/>
                  </a:ext>
                </a:extLst>
              </p:cNvPr>
              <p:cNvSpPr txBox="1"/>
              <p:nvPr/>
            </p:nvSpPr>
            <p:spPr>
              <a:xfrm>
                <a:off x="3069404" y="2157191"/>
                <a:ext cx="159168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C-</a:t>
                </a:r>
                <a:r>
                  <a:rPr lang="es-ES" sz="1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statistic</a:t>
                </a:r>
                <a:endParaRPr lang="es-ES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9" name="CuadroTexto 148">
                <a:extLst>
                  <a:ext uri="{FF2B5EF4-FFF2-40B4-BE49-F238E27FC236}">
                    <a16:creationId xmlns:a16="http://schemas.microsoft.com/office/drawing/2014/main" id="{72F7219D-0440-4A14-B90A-C627B1A2CA0A}"/>
                  </a:ext>
                </a:extLst>
              </p:cNvPr>
              <p:cNvSpPr txBox="1"/>
              <p:nvPr/>
            </p:nvSpPr>
            <p:spPr>
              <a:xfrm>
                <a:off x="6230938" y="2157191"/>
                <a:ext cx="159168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Calibration</a:t>
                </a:r>
                <a:r>
                  <a:rPr lang="es-ES" sz="1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s-ES" sz="1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slope</a:t>
                </a:r>
                <a:endParaRPr lang="es-ES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0" name="CuadroTexto 149">
                <a:extLst>
                  <a:ext uri="{FF2B5EF4-FFF2-40B4-BE49-F238E27FC236}">
                    <a16:creationId xmlns:a16="http://schemas.microsoft.com/office/drawing/2014/main" id="{238C7026-36FC-429A-B4F9-16EC2F93CAA9}"/>
                  </a:ext>
                </a:extLst>
              </p:cNvPr>
              <p:cNvSpPr txBox="1"/>
              <p:nvPr/>
            </p:nvSpPr>
            <p:spPr>
              <a:xfrm>
                <a:off x="9610098" y="2157191"/>
                <a:ext cx="159168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Calibration</a:t>
                </a:r>
                <a:r>
                  <a:rPr lang="es-ES" sz="1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s-ES" sz="1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in-the-large</a:t>
                </a:r>
                <a:endParaRPr lang="es-ES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1" name="CuadroTexto 150">
                <a:extLst>
                  <a:ext uri="{FF2B5EF4-FFF2-40B4-BE49-F238E27FC236}">
                    <a16:creationId xmlns:a16="http://schemas.microsoft.com/office/drawing/2014/main" id="{D566B7F7-2DDF-4880-904E-7FF14C9AFE03}"/>
                  </a:ext>
                </a:extLst>
              </p:cNvPr>
              <p:cNvSpPr txBox="1"/>
              <p:nvPr/>
            </p:nvSpPr>
            <p:spPr>
              <a:xfrm>
                <a:off x="4351856" y="2355473"/>
                <a:ext cx="113263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C-</a:t>
                </a:r>
                <a:r>
                  <a:rPr lang="es-ES" sz="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statistic</a:t>
                </a:r>
                <a:r>
                  <a:rPr lang="es-ES" sz="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(95% CI)</a:t>
                </a:r>
              </a:p>
            </p:txBody>
          </p:sp>
          <p:sp>
            <p:nvSpPr>
              <p:cNvPr id="152" name="CuadroTexto 151">
                <a:extLst>
                  <a:ext uri="{FF2B5EF4-FFF2-40B4-BE49-F238E27FC236}">
                    <a16:creationId xmlns:a16="http://schemas.microsoft.com/office/drawing/2014/main" id="{3D1A4A36-F4D5-44AA-937D-DACC1013B382}"/>
                  </a:ext>
                </a:extLst>
              </p:cNvPr>
              <p:cNvSpPr txBox="1"/>
              <p:nvPr/>
            </p:nvSpPr>
            <p:spPr>
              <a:xfrm>
                <a:off x="7612698" y="2355473"/>
                <a:ext cx="981076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Slope</a:t>
                </a:r>
                <a:r>
                  <a:rPr lang="es-ES" sz="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(95% CI)</a:t>
                </a:r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CD7BEF73-3480-438E-B813-EB066ED99061}"/>
                  </a:ext>
                </a:extLst>
              </p:cNvPr>
              <p:cNvSpPr txBox="1"/>
              <p:nvPr/>
            </p:nvSpPr>
            <p:spPr>
              <a:xfrm>
                <a:off x="10778203" y="2355473"/>
                <a:ext cx="1254866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CITL (95% CI)</a:t>
                </a:r>
              </a:p>
            </p:txBody>
          </p:sp>
          <p:sp>
            <p:nvSpPr>
              <p:cNvPr id="17" name="Rectangle 17"/>
              <p:cNvSpPr>
                <a:spLocks noChangeArrowheads="1"/>
              </p:cNvSpPr>
              <p:nvPr/>
            </p:nvSpPr>
            <p:spPr bwMode="auto">
              <a:xfrm>
                <a:off x="236537" y="3563938"/>
                <a:ext cx="1986121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 dirty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Fernández-Hidalgo 2018 (</a:t>
                </a:r>
                <a:r>
                  <a:rPr kumimoji="0" lang="es-ES" altLang="es-ES" sz="1100" b="0" i="0" u="none" strike="noStrike" cap="none" normalizeH="0" baseline="0" dirty="0" err="1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</a:t>
                </a:r>
                <a:r>
                  <a:rPr kumimoji="0" lang="es-ES" altLang="es-ES" sz="1100" b="0" i="0" u="none" strike="noStrike" cap="none" normalizeH="0" baseline="0" dirty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ES-I)</a:t>
                </a:r>
                <a:endParaRPr kumimoji="0" lang="es-ES" altLang="es-ES" sz="1800" b="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Rectangle 18"/>
              <p:cNvSpPr>
                <a:spLocks noChangeArrowheads="1"/>
              </p:cNvSpPr>
              <p:nvPr/>
            </p:nvSpPr>
            <p:spPr bwMode="auto">
              <a:xfrm>
                <a:off x="236537" y="3794125"/>
                <a:ext cx="2032608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 dirty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Fernández-Hidalgo 2018 (</a:t>
                </a:r>
                <a:r>
                  <a:rPr kumimoji="0" lang="es-ES" altLang="es-ES" sz="1100" b="0" i="0" u="none" strike="noStrike" cap="none" normalizeH="0" baseline="0" dirty="0" err="1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</a:t>
                </a:r>
                <a:r>
                  <a:rPr kumimoji="0" lang="es-ES" altLang="es-ES" sz="1100" b="0" i="0" u="none" strike="noStrike" cap="none" normalizeH="0" baseline="0" dirty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ES-II)</a:t>
                </a:r>
                <a:endParaRPr kumimoji="0" lang="es-ES" altLang="es-ES" sz="1800" b="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>
                <a:off x="209549" y="2551112"/>
                <a:ext cx="11880000" cy="0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Line 19"/>
              <p:cNvSpPr>
                <a:spLocks noChangeShapeType="1"/>
              </p:cNvSpPr>
              <p:nvPr/>
            </p:nvSpPr>
            <p:spPr bwMode="auto">
              <a:xfrm>
                <a:off x="209549" y="4098131"/>
                <a:ext cx="11880000" cy="0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4" name="Conector recto 3">
              <a:extLst>
                <a:ext uri="{FF2B5EF4-FFF2-40B4-BE49-F238E27FC236}">
                  <a16:creationId xmlns:a16="http://schemas.microsoft.com/office/drawing/2014/main" id="{C80DC176-F923-4238-A486-B78255994CC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69820" y="2290604"/>
              <a:ext cx="0" cy="20650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ector recto 154">
              <a:extLst>
                <a:ext uri="{FF2B5EF4-FFF2-40B4-BE49-F238E27FC236}">
                  <a16:creationId xmlns:a16="http://schemas.microsoft.com/office/drawing/2014/main" id="{7A8863D2-F3AD-4992-96B9-3A38332BB8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91480" y="2290604"/>
              <a:ext cx="0" cy="20650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ector recto 156">
              <a:extLst>
                <a:ext uri="{FF2B5EF4-FFF2-40B4-BE49-F238E27FC236}">
                  <a16:creationId xmlns:a16="http://schemas.microsoft.com/office/drawing/2014/main" id="{A3F26050-8FBB-403B-B55E-DA0CFF1A78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7597" y="2290604"/>
              <a:ext cx="0" cy="20650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146235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6978</TotalTime>
  <Words>204</Words>
  <Application>Microsoft Office PowerPoint</Application>
  <PresentationFormat>Panorámica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Borja</dc:creator>
  <cp:lastModifiedBy>Borja</cp:lastModifiedBy>
  <cp:revision>49</cp:revision>
  <dcterms:created xsi:type="dcterms:W3CDTF">2021-02-10T15:30:12Z</dcterms:created>
  <dcterms:modified xsi:type="dcterms:W3CDTF">2021-05-17T07:04:09Z</dcterms:modified>
</cp:coreProperties>
</file>